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34116574870201E-2"/>
          <c:y val="0.14124999999999999"/>
          <c:w val="0.57059079922336298"/>
          <c:h val="0.83159722222222199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729472"/>
        <c:axId val="129462208"/>
      </c:barChart>
      <c:catAx>
        <c:axId val="66729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 w="0">
            <a:noFill/>
          </a:ln>
        </c:spPr>
        <c:txPr>
          <a:bodyPr/>
          <a:lstStyle/>
          <a:p>
            <a:pPr>
              <a:defRPr sz="1800" b="0" spc="-1"/>
            </a:pPr>
            <a:endParaRPr lang="ru-RU"/>
          </a:p>
        </c:txPr>
        <c:crossAx val="129462208"/>
        <c:crosses val="autoZero"/>
        <c:auto val="1"/>
        <c:lblAlgn val="ctr"/>
        <c:lblOffset val="100"/>
        <c:noMultiLvlLbl val="0"/>
      </c:catAx>
      <c:valAx>
        <c:axId val="1294622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 w="0">
            <a:noFill/>
          </a:ln>
        </c:spPr>
        <c:txPr>
          <a:bodyPr/>
          <a:lstStyle/>
          <a:p>
            <a:pPr>
              <a:defRPr sz="1800" b="0" spc="-1"/>
            </a:pPr>
            <a:endParaRPr lang="ru-RU"/>
          </a:p>
        </c:txPr>
        <c:crossAx val="66729472"/>
        <c:crosses val="autoZero"/>
        <c:crossBetween val="midCat"/>
      </c:valAx>
      <c:spPr>
        <a:noFill/>
        <a:ln w="25560">
          <a:noFill/>
        </a:ln>
      </c:spPr>
    </c:plotArea>
    <c:plotVisOnly val="1"/>
    <c:dispBlanksAs val="gap"/>
    <c:showDLblsOverMax val="0"/>
  </c:chart>
  <c:spPr>
    <a:noFill/>
    <a:ln w="0">
      <a:noFill/>
    </a:ln>
  </c:spPr>
  <c:userShapes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0.523</cdr:x>
      <cdr:y>0.66972</cdr:y>
    </cdr:from>
    <cdr:to>
      <cdr:x>0.92598</cdr:x>
      <cdr:y>0.94597</cdr:y>
    </cdr:to>
    <cdr:sp macro="" textlink="">
      <cdr:nvSpPr>
        <cdr:cNvPr id="130" name="TextBox 1"/>
        <cdr:cNvSpPr/>
      </cdr:nvSpPr>
      <cdr:spPr bwMode="auto">
        <a:xfrm xmlns:a="http://schemas.openxmlformats.org/drawingml/2006/main">
          <a:off x="4751640" y="3471840"/>
          <a:ext cx="3661200" cy="14320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  <cdr:txBody>
        <a:bodyPr xmlns:a="http://schemas.openxmlformats.org/drawingml/2006/main" vertOverflow="clip" lIns="90000" tIns="45000" rIns="90000" bIns="45000" anchor="t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00000"/>
            </a:lnSpc>
            <a:defRPr/>
          </a:pPr>
          <a:endParaRPr sz="2200" b="0" strike="noStrike" spc="-1">
            <a:solidFill>
              <a:srgbClr val="000000"/>
            </a:solidFill>
            <a:latin typeface="Tempora LGC Uni"/>
          </a:endParaRPr>
        </a:p>
        <a:p xmlns:a="http://schemas.openxmlformats.org/drawingml/2006/main">
          <a:pPr algn="ctr">
            <a:lnSpc>
              <a:spcPct val="100000"/>
            </a:lnSpc>
            <a:defRPr/>
          </a:pPr>
          <a:r>
            <a:rPr lang="ru-RU" sz="1600" b="1" strike="noStrike" spc="-1">
              <a:solidFill>
                <a:srgbClr val="000000"/>
              </a:solidFill>
              <a:latin typeface="Times New Roman"/>
            </a:rPr>
            <a:t>Додонов Михаил Николаевич </a:t>
          </a:r>
          <a:endParaRPr sz="1600" b="0" strike="noStrike" spc="-1">
            <a:solidFill>
              <a:srgbClr val="000000"/>
            </a:solidFill>
            <a:latin typeface="Tempora LGC Uni"/>
          </a:endParaRPr>
        </a:p>
        <a:p xmlns:a="http://schemas.openxmlformats.org/drawingml/2006/main">
          <a:pPr algn="ctr">
            <a:lnSpc>
              <a:spcPct val="100000"/>
            </a:lnSpc>
            <a:defRPr/>
          </a:pPr>
          <a:r>
            <a:rPr lang="ru-RU" sz="1600" b="1" strike="noStrike" spc="-1">
              <a:solidFill>
                <a:srgbClr val="000000"/>
              </a:solidFill>
              <a:latin typeface="Times New Roman"/>
            </a:rPr>
            <a:t>и.о. начальника ОНСОИАЭ Центрального МТУ по надзору </a:t>
          </a:r>
          <a:r>
            <a:rPr sz="1600"/>
            <a:t/>
          </a:r>
          <a:br>
            <a:rPr sz="1600"/>
          </a:br>
          <a:r>
            <a:rPr lang="ru-RU" sz="1600" b="1" strike="noStrike" spc="-1">
              <a:solidFill>
                <a:srgbClr val="000000"/>
              </a:solidFill>
              <a:latin typeface="Times New Roman"/>
            </a:rPr>
            <a:t>за ЯРБ Ростехнадзора</a:t>
          </a:r>
          <a:endParaRPr sz="1600" b="0" strike="noStrike" spc="-1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16C7B4DB-05DD-428A-9AEA-06BC4E81288C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840E7AC-8661-4D32-A488-ED51188E1209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36DAE4D-5F82-422D-A404-F46766EF3B3E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D12BC58-F488-41E6-B481-16CA1B9EEDD9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FBB2D62B-3B4F-4C13-919F-021E84C963C7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F3A5630E-EC32-46E1-A53D-977B80D9F929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2F504841-4E43-4AB2-927B-655846338CF3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66C6BF51-A2AA-43FF-B39F-AEAA203D4F8F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2EEED97C-90C8-48E8-B2A3-85C12BC5F4FA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585D9990-EDC2-4A17-B45D-0A458F363698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6EA95AF9-20F4-4559-84B3-20D994B60A7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4F2EAD33-3D85-46BC-9A0B-4BAD9B72B1EB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A92FD815-3024-47F5-9EE1-C34B3C9C7BCB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69563D56-B431-4B52-BF60-7F32B923A130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60B359C2-DE5F-4E05-B2E4-FA8E55756953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3DE63B22-5298-43BB-B7E3-AA1D706CF70B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9014AD3A-15FA-4A1A-BDE3-7EDB7873E03B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4AC78EB7-A4CB-49B3-84FC-7BAA08917A90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42B4B4F6-BC4A-4F2C-A08E-25F5025E0B9F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E4E49D42-C776-4442-86B7-3052B71EEA8F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838E75BE-8287-4301-819F-16F2D3065494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21D2C14C-6B66-47E3-8625-F9A779C72BCF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AD92A046-3346-4EDB-A26A-73D1FDC694A8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F4874C9A-997C-4C25-96FB-5191035B5996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DCE8B3B0-0FF6-4E7E-980F-3B5CFB129BEA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60BA424E-403D-42BB-83AF-25DDC77F6C96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FF4FC367-AB39-4B8D-BEED-D0E289AA06C7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D6397D22-E6A0-46B5-A41B-FF6FE7C1997A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6A6B51CC-DEE9-40A0-B30D-898144D55EF3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4AAF3D54-AF45-498C-BA42-9CF17DE0893E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23198A4A-03F0-4E76-A501-F7861A1A63E8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0925B8BC-C175-48FD-ADB6-A59D6DDECEFA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FAB3CA7-03A0-4B0A-8E64-2143BD5BD31B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FE6DDB7D-FBB5-41CB-BCD0-970F1732C46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47089130-5932-4D32-B9CB-670532244C1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3ED70B95-5633-4F97-B2C2-B6448D3F8116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C7535D2-D58C-4DB3-8CD6-CFBDF8172581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0BAB962D-FEFE-455E-B84B-4E56771EC34D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3B023AE6-01FF-4CE8-97EC-16EA542B569C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29" name="Диаграмма 3"/>
          <p:cNvGraphicFramePr>
            <a:graphicFrameLocks/>
          </p:cNvGraphicFramePr>
          <p:nvPr/>
        </p:nvGraphicFramePr>
        <p:xfrm>
          <a:off x="179640" y="1108440"/>
          <a:ext cx="9084960" cy="5183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31" name="Picture 3"/>
          <p:cNvPicPr/>
          <p:nvPr/>
        </p:nvPicPr>
        <p:blipFill>
          <a:blip r:embed="rId3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32" name="Picture 4"/>
          <p:cNvPicPr/>
          <p:nvPr/>
        </p:nvPicPr>
        <p:blipFill>
          <a:blip r:embed="rId4"/>
          <a:stretch/>
        </p:blipFill>
        <p:spPr bwMode="auto">
          <a:xfrm>
            <a:off x="1116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33" name="TextBox 1"/>
          <p:cNvSpPr/>
          <p:nvPr/>
        </p:nvSpPr>
        <p:spPr bwMode="auto">
          <a:xfrm>
            <a:off x="867600" y="2205000"/>
            <a:ext cx="7488000" cy="14314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Итоги работы Отдела по надзору за сооружением объектов использования атомной энергии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Центрального МТУ по надзору за ЯРБ Ростехнадзора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за I</a:t>
            </a:r>
            <a:r>
              <a:rPr lang="ru-RU" sz="22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2200" b="1" strike="noStrike" spc="0">
                <a:solidFill>
                  <a:schemeClr val="dk1"/>
                </a:solidFill>
                <a:latin typeface="Times New Roman"/>
              </a:rPr>
              <a:t> квартал 20</a:t>
            </a:r>
            <a:r>
              <a:rPr lang="en-US" sz="2200" b="1" strike="noStrike" spc="-1">
                <a:solidFill>
                  <a:schemeClr val="dk1"/>
                </a:solidFill>
                <a:latin typeface="Times New Roman"/>
              </a:rPr>
              <a:t>24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года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77807554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090979189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418559185" name="PlaceHolder 1"/>
          <p:cNvSpPr>
            <a:spLocks noGrp="1"/>
          </p:cNvSpPr>
          <p:nvPr>
            <p:ph type="title"/>
          </p:nvPr>
        </p:nvSpPr>
        <p:spPr bwMode="auto">
          <a:xfrm>
            <a:off x="457199" y="890763"/>
            <a:ext cx="8228520" cy="36088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600" b="1" strike="noStrike" spc="0">
                <a:solidFill>
                  <a:schemeClr val="dk1"/>
                </a:solidFill>
                <a:latin typeface="Times New Roman"/>
              </a:rPr>
              <a:t>11. </a:t>
            </a:r>
            <a:r>
              <a:rPr sz="1600" b="1">
                <a:latin typeface="Times New Roman"/>
                <a:cs typeface="Times New Roman"/>
              </a:rPr>
              <a:t>«Национальный исследовательский центр «Курчатовский институт», г. Москва Строительство 1-ой очереди нанотехнологической лаборатории на базе комплекса зданий научно-технологического центра нанотехнологий, центра синхротронного излучения, специализированного нейтронного центра с их реконструкцией техническое перевооружение здания 348, реконструкция и техническое перевооружение зданий 21А, 21Б, 21В-1, галерей 21А и 21Б, 380, 37/2 и 37/4-1 специализированного синхротронно-нейтронного центра на базе ускорительно-накопительного комплекса «Сибирь» с научными станциями, исследовательского комплекса, материаловедческих защитных камер, горизонтальных каналов реактора «ИР-8»</a:t>
            </a:r>
            <a:r>
              <a:rPr sz="1600" b="1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sz="1600" b="1">
                <a:latin typeface="Times New Roman"/>
                <a:cs typeface="Times New Roman"/>
              </a:rPr>
              <a:t>123182, г. Москва, площадь Академика Курчатова, д. 1</a:t>
            </a:r>
            <a:r>
              <a:rPr sz="1600" b="1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sz="16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96364442" name="Скругленный прямоугольник 896364441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Проведена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1 выездная проверка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79815519" name="Скругленный прямоугольник 1479815518"/>
          <p:cNvSpPr/>
          <p:nvPr/>
        </p:nvSpPr>
        <p:spPr bwMode="auto">
          <a:xfrm>
            <a:off x="540000" y="4668950"/>
            <a:ext cx="8099280" cy="731383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  <a:ea typeface="Tahoma"/>
              </a:rPr>
              <a:t> 6 нарушений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</a:t>
            </a:r>
            <a:endParaRPr sz="1800" b="0" u="none" strike="noStrik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525387356" name="Скругленный прямоугольник 1525387355"/>
          <p:cNvSpPr/>
          <p:nvPr/>
        </p:nvSpPr>
        <p:spPr bwMode="auto">
          <a:xfrm>
            <a:off x="540000" y="549648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1"/>
              </a:spcAft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8796970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F66C389A-336D-E9C5-D97C-934D5F7A8CAA}" type="slidenum">
              <a:rPr/>
              <a:t>10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021565987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204616924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67529572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>
                <a:latin typeface="Times New Roman"/>
                <a:cs typeface="Times New Roman"/>
              </a:rPr>
              <a:t>12. </a:t>
            </a:r>
            <a:r>
              <a:rPr sz="2200" b="1">
                <a:latin typeface="Times New Roman"/>
                <a:cs typeface="Times New Roman"/>
              </a:rPr>
              <a:t>НИЦ «Курчатовский институт» - ИФВЭ. Реконструкция здания 1 БВ и здания 8 с целью создания экспериментально-клинического комплекса ионной лучевой терапии </a:t>
            </a:r>
            <a:br>
              <a:rPr sz="2200" b="1">
                <a:latin typeface="Times New Roman"/>
                <a:cs typeface="Times New Roman"/>
              </a:rPr>
            </a:br>
            <a:r>
              <a:rPr sz="2200" b="1">
                <a:latin typeface="Times New Roman"/>
                <a:cs typeface="Times New Roman"/>
              </a:rPr>
              <a:t>на действующем Ускорительном комплексе У-70, г. Протвино, Московская область» (142281, Московская область, Протвино город, Науки площадь, 1)</a:t>
            </a:r>
            <a:endParaRPr sz="2800" b="1" strike="noStrik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779767218" name="Скругленный прямоугольник 1779767217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 выездные проверки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94157324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15AA9CBD-7206-B976-FF6F-0FD418C7BC22}" type="slidenum">
              <a:rPr/>
              <a:t>11</a:t>
            </a:fld>
            <a:endParaRPr/>
          </a:p>
        </p:txBody>
      </p:sp>
      <p:sp>
        <p:nvSpPr>
          <p:cNvPr id="202797953" name="Скругленный прямоугольник 202797952"/>
          <p:cNvSpPr/>
          <p:nvPr/>
        </p:nvSpPr>
        <p:spPr bwMode="auto">
          <a:xfrm>
            <a:off x="540000" y="4813525"/>
            <a:ext cx="8099280" cy="682592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При проведении проверок нарушений не выявлено.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32859373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381841762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208265267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0" dirty="0">
                <a:solidFill>
                  <a:schemeClr val="dk1"/>
                </a:solidFill>
                <a:latin typeface="Times New Roman"/>
              </a:rPr>
              <a:t>13. </a:t>
            </a:r>
            <a:r>
              <a:rPr sz="2200" b="1" dirty="0">
                <a:latin typeface="Times New Roman"/>
                <a:cs typeface="Times New Roman"/>
              </a:rPr>
              <a:t>«</a:t>
            </a:r>
            <a:r>
              <a:rPr sz="2200" b="1" dirty="0" err="1">
                <a:latin typeface="Times New Roman"/>
                <a:cs typeface="Times New Roman"/>
              </a:rPr>
              <a:t>Центр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dirty="0" err="1">
                <a:latin typeface="Times New Roman"/>
                <a:cs typeface="Times New Roman"/>
              </a:rPr>
              <a:t>доклинических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dirty="0" err="1">
                <a:latin typeface="Times New Roman"/>
                <a:cs typeface="Times New Roman"/>
              </a:rPr>
              <a:t>исследований</a:t>
            </a:r>
            <a:r>
              <a:rPr sz="2200" b="1" dirty="0">
                <a:latin typeface="Times New Roman"/>
                <a:cs typeface="Times New Roman"/>
              </a:rPr>
              <a:t> (ЦДИ) ФГБУ «НМИЦ </a:t>
            </a:r>
            <a:r>
              <a:rPr sz="2200" b="1" dirty="0" err="1">
                <a:latin typeface="Times New Roman"/>
                <a:cs typeface="Times New Roman"/>
              </a:rPr>
              <a:t>радиологии</a:t>
            </a:r>
            <a:r>
              <a:rPr sz="2200" b="1" dirty="0">
                <a:latin typeface="Times New Roman"/>
                <a:cs typeface="Times New Roman"/>
              </a:rPr>
              <a:t>» </a:t>
            </a:r>
            <a:r>
              <a:rPr sz="2200" b="1" dirty="0" err="1">
                <a:latin typeface="Times New Roman"/>
                <a:cs typeface="Times New Roman"/>
              </a:rPr>
              <a:t>Минздрава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dirty="0" err="1">
                <a:latin typeface="Times New Roman"/>
                <a:cs typeface="Times New Roman"/>
              </a:rPr>
              <a:t>России</a:t>
            </a:r>
            <a:r>
              <a:rPr sz="2200" b="1" dirty="0">
                <a:latin typeface="Times New Roman"/>
                <a:cs typeface="Times New Roman"/>
              </a:rPr>
              <a:t>»</a:t>
            </a:r>
            <a:r>
              <a:rPr sz="22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br>
              <a:rPr sz="2200" b="1" dirty="0">
                <a:solidFill>
                  <a:srgbClr val="000000"/>
                </a:solidFill>
                <a:latin typeface="Times New Roman"/>
                <a:cs typeface="Times New Roman"/>
              </a:rPr>
            </a:br>
            <a:r>
              <a:rPr sz="2200" b="1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2200" b="1" dirty="0" err="1">
                <a:latin typeface="Times New Roman"/>
                <a:cs typeface="Times New Roman"/>
              </a:rPr>
              <a:t>Калужская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dirty="0" err="1">
                <a:latin typeface="Times New Roman"/>
                <a:cs typeface="Times New Roman"/>
              </a:rPr>
              <a:t>область</a:t>
            </a:r>
            <a:r>
              <a:rPr sz="2200" b="1" dirty="0">
                <a:latin typeface="Times New Roman"/>
                <a:cs typeface="Times New Roman"/>
              </a:rPr>
              <a:t>, </a:t>
            </a:r>
            <a:r>
              <a:rPr sz="2200" b="1" dirty="0" err="1">
                <a:latin typeface="Times New Roman"/>
                <a:cs typeface="Times New Roman"/>
              </a:rPr>
              <a:t>Киевское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dirty="0" err="1">
                <a:latin typeface="Times New Roman"/>
                <a:cs typeface="Times New Roman"/>
              </a:rPr>
              <a:t>шоссе</a:t>
            </a:r>
            <a:r>
              <a:rPr sz="2200" b="1" dirty="0">
                <a:latin typeface="Times New Roman"/>
                <a:cs typeface="Times New Roman"/>
              </a:rPr>
              <a:t>, 108 </a:t>
            </a:r>
            <a:r>
              <a:rPr sz="2200" b="1" dirty="0" err="1" smtClean="0">
                <a:latin typeface="Times New Roman"/>
                <a:cs typeface="Times New Roman"/>
              </a:rPr>
              <a:t>км</a:t>
            </a:r>
            <a:r>
              <a:rPr lang="ru-RU" sz="2200" b="1" strike="noStrike" spc="0" dirty="0" smtClean="0">
                <a:solidFill>
                  <a:schemeClr val="dk1"/>
                </a:solidFill>
                <a:latin typeface="Times New Roman"/>
                <a:cs typeface="Times New Roman"/>
              </a:rPr>
              <a:t>)</a:t>
            </a:r>
            <a:endParaRPr sz="2200" b="1" strike="noStrike" spc="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245211258" name="Скругленный прямоугольник 1245211257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 выездные проверки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18593189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5B3D4FB9-46C3-8C06-846D-BE2EAB77EB36}" type="slidenum">
              <a:rPr/>
              <a:t>12</a:t>
            </a:fld>
            <a:endParaRPr/>
          </a:p>
        </p:txBody>
      </p:sp>
      <p:sp>
        <p:nvSpPr>
          <p:cNvPr id="1719704056" name="Скругленный прямоугольник 1719704055"/>
          <p:cNvSpPr/>
          <p:nvPr/>
        </p:nvSpPr>
        <p:spPr bwMode="auto">
          <a:xfrm>
            <a:off x="540000" y="4813525"/>
            <a:ext cx="8099280" cy="682592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При проведении проверок нарушений не выявлено.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85872180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891245652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213561814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400" b="1" strike="noStrike" spc="0">
                <a:solidFill>
                  <a:schemeClr val="dk1"/>
                </a:solidFill>
                <a:latin typeface="Times New Roman"/>
                <a:cs typeface="Times New Roman"/>
              </a:rPr>
              <a:t>14. </a:t>
            </a:r>
            <a:r>
              <a:rPr sz="2400" b="1">
                <a:latin typeface="Times New Roman"/>
                <a:cs typeface="Times New Roman"/>
              </a:rPr>
              <a:t>«</a:t>
            </a:r>
            <a:r>
              <a:rPr sz="2400" b="1">
                <a:latin typeface="Times New Roman"/>
                <a:ea typeface="Calibri"/>
                <a:cs typeface="Times New Roman"/>
              </a:rPr>
              <a:t>Блок радионуклидного обеспечения </a:t>
            </a:r>
            <a:br>
              <a:rPr sz="2400" b="1">
                <a:latin typeface="Times New Roman"/>
                <a:ea typeface="Calibri"/>
                <a:cs typeface="Times New Roman"/>
              </a:rPr>
            </a:br>
            <a:r>
              <a:rPr sz="2400" b="1">
                <a:latin typeface="Times New Roman"/>
                <a:ea typeface="Calibri"/>
                <a:cs typeface="Times New Roman"/>
              </a:rPr>
              <a:t>с циклотроном</a:t>
            </a:r>
            <a:r>
              <a:rPr sz="2400" b="1">
                <a:latin typeface="Times New Roman"/>
                <a:cs typeface="Times New Roman"/>
              </a:rPr>
              <a:t>»</a:t>
            </a:r>
            <a:r>
              <a:rPr sz="2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br>
              <a:rPr sz="2400" b="1">
                <a:solidFill>
                  <a:srgbClr val="000000"/>
                </a:solidFill>
                <a:latin typeface="Times New Roman"/>
                <a:cs typeface="Times New Roman"/>
              </a:rPr>
            </a:br>
            <a:r>
              <a:rPr sz="2400" b="1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2400" b="1">
                <a:latin typeface="Times New Roman"/>
                <a:cs typeface="Times New Roman"/>
              </a:rPr>
              <a:t>г. </a:t>
            </a:r>
            <a:r>
              <a:rPr sz="2400" b="1">
                <a:latin typeface="Times New Roman"/>
                <a:ea typeface="Calibri"/>
                <a:cs typeface="Times New Roman"/>
              </a:rPr>
              <a:t>Москва, Рублевское шоссе, дом 135</a:t>
            </a:r>
            <a:r>
              <a:rPr sz="2400" b="1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sz="2400" b="1" strike="noStrik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944978148" name="Скругленный прямоугольник 1944978147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Проведена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1 выездная проверка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3791957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D6C26CBA-5D38-ACED-9832-44DAB0E10B86}" type="slidenum">
              <a:rPr/>
              <a:t>13</a:t>
            </a:fld>
            <a:endParaRPr/>
          </a:p>
        </p:txBody>
      </p:sp>
      <p:sp>
        <p:nvSpPr>
          <p:cNvPr id="1384035733" name="Скругленный прямоугольник 1384035732"/>
          <p:cNvSpPr/>
          <p:nvPr/>
        </p:nvSpPr>
        <p:spPr bwMode="auto">
          <a:xfrm>
            <a:off x="540000" y="4813525"/>
            <a:ext cx="8099280" cy="682592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При проведении проверок нарушений не выявлено.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55848488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411754200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0854862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0">
                <a:solidFill>
                  <a:schemeClr val="dk1"/>
                </a:solidFill>
                <a:latin typeface="Times New Roman"/>
                <a:cs typeface="Times New Roman"/>
              </a:rPr>
              <a:t>15. </a:t>
            </a:r>
            <a:r>
              <a:rPr sz="2200" b="1">
                <a:latin typeface="Times New Roman"/>
                <a:cs typeface="Times New Roman"/>
              </a:rPr>
              <a:t>«Больница с родильным домом, </a:t>
            </a:r>
            <a:br>
              <a:rPr sz="2200" b="1">
                <a:latin typeface="Times New Roman"/>
                <a:cs typeface="Times New Roman"/>
              </a:rPr>
            </a:br>
            <a:r>
              <a:rPr sz="2200" b="1">
                <a:latin typeface="Times New Roman"/>
                <a:cs typeface="Times New Roman"/>
              </a:rPr>
              <a:t>пос. Коммунарка, поселение Сосенское (1-я и 2-я очереди). </a:t>
            </a:r>
            <a:br>
              <a:rPr sz="2200" b="1">
                <a:latin typeface="Times New Roman"/>
                <a:cs typeface="Times New Roman"/>
              </a:rPr>
            </a:br>
            <a:r>
              <a:rPr sz="2200" b="1">
                <a:latin typeface="Times New Roman"/>
                <a:cs typeface="Times New Roman"/>
              </a:rPr>
              <a:t>2-я очередь. Этап 7. Корпус 10. Корпус лучевой терапии»</a:t>
            </a:r>
            <a:r>
              <a:rPr sz="22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br>
              <a:rPr sz="2200" b="1">
                <a:solidFill>
                  <a:srgbClr val="000000"/>
                </a:solidFill>
                <a:latin typeface="Times New Roman"/>
                <a:cs typeface="Times New Roman"/>
              </a:rPr>
            </a:br>
            <a:r>
              <a:rPr sz="2200" b="1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2200" b="1">
                <a:latin typeface="Times New Roman"/>
                <a:cs typeface="Times New Roman"/>
              </a:rPr>
              <a:t>г. Москва, поселение Сосенское, поселок Коммунарка, </a:t>
            </a:r>
            <a:br>
              <a:rPr sz="2200" b="1">
                <a:latin typeface="Times New Roman"/>
                <a:cs typeface="Times New Roman"/>
              </a:rPr>
            </a:br>
            <a:r>
              <a:rPr sz="2200" b="1">
                <a:latin typeface="Times New Roman"/>
                <a:cs typeface="Times New Roman"/>
              </a:rPr>
              <a:t>ул. Сосенский Стан, вл. 10/1</a:t>
            </a:r>
            <a:r>
              <a:rPr lang="ru-RU" sz="2200" b="1" strike="noStrike" spc="0">
                <a:solidFill>
                  <a:schemeClr val="dk1"/>
                </a:solidFill>
                <a:latin typeface="Times New Roman"/>
                <a:cs typeface="Times New Roman"/>
              </a:rPr>
              <a:t>)</a:t>
            </a:r>
            <a:endParaRPr sz="2200" b="1" strike="noStrik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255254431" name="Скругленный прямоугольник 1255254430"/>
          <p:cNvSpPr/>
          <p:nvPr/>
        </p:nvSpPr>
        <p:spPr bwMode="auto">
          <a:xfrm>
            <a:off x="522360" y="378108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 выездные проверки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81509922" name="Скругленный прямоугольник 981509921"/>
          <p:cNvSpPr/>
          <p:nvPr/>
        </p:nvSpPr>
        <p:spPr bwMode="auto">
          <a:xfrm>
            <a:off x="521820" y="4369513"/>
            <a:ext cx="8099280" cy="692847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 dirty="0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lang="ru-RU" sz="1800" b="1" strike="noStrike" spc="0" dirty="0">
                <a:solidFill>
                  <a:schemeClr val="dk1"/>
                </a:solidFill>
                <a:latin typeface="Times New Roman"/>
                <a:ea typeface="Tahoma"/>
              </a:rPr>
              <a:t> 1 </a:t>
            </a:r>
            <a:r>
              <a:rPr lang="ru-RU" sz="1800" b="1" strike="noStrike" spc="0" dirty="0" smtClean="0">
                <a:solidFill>
                  <a:schemeClr val="dk1"/>
                </a:solidFill>
                <a:latin typeface="Times New Roman"/>
                <a:ea typeface="Tahoma"/>
              </a:rPr>
              <a:t>нарушение</a:t>
            </a:r>
            <a:r>
              <a:rPr lang="ru-RU" sz="1800" b="0" strike="noStrike" spc="0" dirty="0" smtClean="0">
                <a:solidFill>
                  <a:schemeClr val="dk1"/>
                </a:solidFill>
                <a:latin typeface="Times New Roman"/>
                <a:ea typeface="Tahoma"/>
              </a:rPr>
              <a:t>, </a:t>
            </a:r>
            <a:r>
              <a:rPr lang="ru-RU" sz="1800" b="0" strike="noStrike" spc="0" dirty="0">
                <a:solidFill>
                  <a:schemeClr val="dk1"/>
                </a:solidFill>
                <a:latin typeface="Times New Roman"/>
                <a:ea typeface="Tahoma"/>
              </a:rPr>
              <a:t>выразившееся в нарушении требований проектной документации (выполнение работ с отклонением от проектной документации)</a:t>
            </a:r>
            <a:endParaRPr sz="1800" b="0" u="none" strike="noStrike" spc="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684472847" name="Скругленный прямоугольник 1684472846"/>
          <p:cNvSpPr/>
          <p:nvPr/>
        </p:nvSpPr>
        <p:spPr bwMode="auto">
          <a:xfrm>
            <a:off x="521820" y="5152521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1"/>
              </a:spcAft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84183444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772741E2-7052-DF25-37D1-3C33BA3EB624}" type="slidenum">
              <a:rPr/>
              <a:t>14</a:t>
            </a:fld>
            <a:endParaRPr/>
          </a:p>
        </p:txBody>
      </p:sp>
      <p:sp>
        <p:nvSpPr>
          <p:cNvPr id="635017493" name="Скругленный прямоугольник 635017492"/>
          <p:cNvSpPr/>
          <p:nvPr/>
        </p:nvSpPr>
        <p:spPr bwMode="auto">
          <a:xfrm>
            <a:off x="521819" y="575388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sz="1800" b="0">
                <a:solidFill>
                  <a:srgbClr val="000000"/>
                </a:solidFill>
                <a:latin typeface="Times New Roman"/>
                <a:cs typeface="Times New Roman"/>
              </a:rPr>
              <a:t>10 июня 2024 выдано заключение о соответствии построенного объекта капитального строительства требованиям проектной документации.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0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91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92" name="PlaceHolder 1"/>
          <p:cNvSpPr>
            <a:spLocks noGrp="1"/>
          </p:cNvSpPr>
          <p:nvPr>
            <p:ph/>
          </p:nvPr>
        </p:nvSpPr>
        <p:spPr bwMode="auto">
          <a:xfrm>
            <a:off x="457200" y="1556640"/>
            <a:ext cx="8542080" cy="456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3333" lnSpcReduction="10000"/>
          </a:bodyPr>
          <a:lstStyle/>
          <a:p>
            <a:pPr marL="34308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Характерные нарушения, выявленные в ходе проверок: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marL="324000" indent="-324000" algn="just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 строительные работы проводятся с нарушением техники безопасности при строительстве;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marL="324000" indent="-324000" algn="just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работы проводятся с нарушением требований утвержденной </a:t>
            </a:r>
            <a:r>
              <a:rPr sz="2000"/>
              <a:t/>
            </a:r>
            <a:br>
              <a:rPr sz="2000"/>
            </a:b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в установленном порядке проектной документации, а также требований технических регламентов.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marL="32400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Причинами выявленных нарушений являлись, в основном, неисполнение должностными лицами своих служебных обязанностей и ослабление контроля со стороны руководства организаций и лиц, осуществляющих строительный контроль.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marL="32400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По итогам контрольно-надзорных мероприятий (федеральный государственный строительный надзор) составлялись акты о проведенных проверках и протоколы осмотра территорий, помещений (отсеков), производственных и иных объектов, продукции (товаров) и иных предметов, возбуждены дела по административным правонарушениям в отношении должностных и юридических лиц.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marL="343080" indent="0" algn="just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279BF5F7-A0B7-4DF3-B33C-BD53F1E91944}" type="slidenum">
              <a:rPr/>
              <a:t>15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3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94" name="Picture 4"/>
          <p:cNvPicPr/>
          <p:nvPr/>
        </p:nvPicPr>
        <p:blipFill>
          <a:blip r:embed="rId3"/>
          <a:stretch/>
        </p:blipFill>
        <p:spPr bwMode="auto">
          <a:xfrm>
            <a:off x="0" y="0"/>
            <a:ext cx="9154440" cy="716400"/>
          </a:xfrm>
          <a:prstGeom prst="rect">
            <a:avLst/>
          </a:prstGeom>
          <a:ln w="0">
            <a:noFill/>
          </a:ln>
        </p:spPr>
      </p:pic>
      <p:pic>
        <p:nvPicPr>
          <p:cNvPr id="195" name="Picture 4"/>
          <p:cNvPicPr/>
          <p:nvPr/>
        </p:nvPicPr>
        <p:blipFill>
          <a:blip r:embed="rId4"/>
          <a:stretch/>
        </p:blipFill>
        <p:spPr bwMode="auto">
          <a:xfrm>
            <a:off x="-972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96" name="PlaceHolder 1"/>
          <p:cNvSpPr>
            <a:spLocks noGrp="1"/>
          </p:cNvSpPr>
          <p:nvPr>
            <p:ph/>
          </p:nvPr>
        </p:nvSpPr>
        <p:spPr bwMode="auto">
          <a:xfrm>
            <a:off x="0" y="1268640"/>
            <a:ext cx="9143280" cy="8906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lnSpcReduction="10000"/>
          </a:bodyPr>
          <a:lstStyle/>
          <a:p>
            <a:pPr marL="343080" indent="0" algn="ctr" defTabSz="914400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1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 2023 году применялись административные наказания в отношении 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  <a:p>
            <a:pPr marL="343080" indent="0" algn="ctr" defTabSz="914400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1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юридических и должностных лиц</a:t>
            </a:r>
            <a:endParaRPr lang="ru-RU" sz="1600" b="0" strike="noStrike" spc="-1">
              <a:solidFill>
                <a:srgbClr val="000000"/>
              </a:solidFill>
              <a:latin typeface="Open Sans"/>
            </a:endParaRPr>
          </a:p>
          <a:p>
            <a:pPr marL="343080" indent="0" algn="just" defTabSz="914400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97" name="Таблица 196"/>
          <p:cNvGraphicFramePr>
            <a:graphicFrameLocks/>
          </p:cNvGraphicFramePr>
          <p:nvPr/>
        </p:nvGraphicFramePr>
        <p:xfrm>
          <a:off x="154440" y="2161800"/>
          <a:ext cx="8834760" cy="1917000"/>
        </p:xfrm>
        <a:graphic>
          <a:graphicData uri="http://schemas.openxmlformats.org/drawingml/2006/table">
            <a:tbl>
              <a:tblPr/>
              <a:tblGrid>
                <a:gridCol w="8834760"/>
              </a:tblGrid>
              <a:tr h="38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 ч. 1 ст. 9.4 КоАП РФ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5983B0"/>
                    </a:solidFill>
                  </a:tcPr>
                </a:tc>
              </a:tr>
              <a:tr h="38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АО «РТЗ»; ФГБУ НИЦ «Курчатовский институт»; АО «ОЭС»;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38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АО «ГНЦ РФ ТРИНИТИ»; ООО «СМУ-77»; ООО «МАТЕН»; 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38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ahoma"/>
                        </a:rPr>
                        <a:t>ООО «ИРиС»; ООО «Каскад-Энерго», </a:t>
                      </a:r>
                      <a:r>
                        <a:rPr sz="1800" b="0">
                          <a:latin typeface="Times New Roman"/>
                          <a:ea typeface="Times New Roman"/>
                          <a:cs typeface="Times New Roman"/>
                        </a:rPr>
                        <a:t>ООО «СтройКонтинент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38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ООО «СК Велесъ», ООО «СК Фаворит», </a:t>
                      </a:r>
                      <a:r>
                        <a:rPr sz="1800" b="0">
                          <a:latin typeface="Times New Roman"/>
                          <a:ea typeface="Times New Roman"/>
                          <a:cs typeface="Times New Roman"/>
                        </a:rPr>
                        <a:t>АО «Электроцентромонтаж»</a:t>
                      </a:r>
                      <a:r>
                        <a:rPr lang="ru-RU" sz="1800" b="0" strike="noStrike" spc="0">
                          <a:solidFill>
                            <a:srgbClr val="000000"/>
                          </a:solidFill>
                          <a:latin typeface="Times New Roman"/>
                        </a:rPr>
                        <a:t>;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8" name="Таблица 197"/>
          <p:cNvGraphicFramePr>
            <a:graphicFrameLocks/>
          </p:cNvGraphicFramePr>
          <p:nvPr/>
        </p:nvGraphicFramePr>
        <p:xfrm>
          <a:off x="171000" y="4403520"/>
          <a:ext cx="8827200" cy="802800"/>
        </p:xfrm>
        <a:graphic>
          <a:graphicData uri="http://schemas.openxmlformats.org/drawingml/2006/table">
            <a:tbl>
              <a:tblPr/>
              <a:tblGrid>
                <a:gridCol w="8827200"/>
              </a:tblGrid>
              <a:tr h="40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 ст. 19.7 КоАП РФ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5983B0"/>
                    </a:solidFill>
                  </a:tcPr>
                </a:tc>
              </a:tr>
              <a:tr h="40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КП «УГС», </a:t>
                      </a:r>
                      <a:r>
                        <a:rPr sz="1800" b="0">
                          <a:latin typeface="Times New Roman"/>
                          <a:ea typeface="Times New Roman"/>
                          <a:cs typeface="Times New Roman"/>
                        </a:rPr>
                        <a:t>ФГБУ «НМИЦ Хирургии им. А.В. Вишневского» Минздрава России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E867AA7B-FBB0-4914-B742-41A8EDA736CC}" type="slidenum">
              <a:rPr/>
              <a:t>16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9" name="Рисунок 3"/>
          <p:cNvPicPr/>
          <p:nvPr/>
        </p:nvPicPr>
        <p:blipFill>
          <a:blip r:embed="rId2"/>
          <a:stretch/>
        </p:blipFill>
        <p:spPr bwMode="auto">
          <a:xfrm>
            <a:off x="15120" y="2205000"/>
            <a:ext cx="4411800" cy="3867840"/>
          </a:xfrm>
          <a:prstGeom prst="rect">
            <a:avLst/>
          </a:prstGeom>
          <a:ln w="0">
            <a:noFill/>
          </a:ln>
        </p:spPr>
      </p:pic>
      <p:grpSp>
        <p:nvGrpSpPr>
          <p:cNvPr id="200" name="Объект 15"/>
          <p:cNvGrpSpPr/>
          <p:nvPr/>
        </p:nvGrpSpPr>
        <p:grpSpPr bwMode="auto">
          <a:xfrm>
            <a:off x="4140000" y="1412640"/>
            <a:ext cx="4806720" cy="4789440"/>
            <a:chOff x="4140000" y="1412640"/>
            <a:chExt cx="4806720" cy="4789440"/>
          </a:xfrm>
        </p:grpSpPr>
        <p:sp>
          <p:nvSpPr>
            <p:cNvPr id="201" name="Прямоугольник 200"/>
            <p:cNvSpPr/>
            <p:nvPr/>
          </p:nvSpPr>
          <p:spPr bwMode="auto">
            <a:xfrm>
              <a:off x="4752000" y="1412640"/>
              <a:ext cx="4194720" cy="478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02" name="Скругленный прямоугольник 201"/>
            <p:cNvSpPr/>
            <p:nvPr/>
          </p:nvSpPr>
          <p:spPr bwMode="auto">
            <a:xfrm>
              <a:off x="4140000" y="3960000"/>
              <a:ext cx="4806720" cy="125928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9679" tIns="49679" rIns="49679" bIns="49679" numCol="1" spcCol="1440" anchor="ctr">
              <a:noAutofit/>
            </a:bodyPr>
            <a:lstStyle/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r>
                <a:rPr sz="1800"/>
                <a:t/>
              </a:r>
              <a:br>
                <a:rPr sz="1800"/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Вынесено 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</a:rPr>
                <a:t>34 постановления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 о назначении административного наказания: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</a:rPr>
                <a:t>12 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в виде предупреждения;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</a:rPr>
                <a:t>22 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в виде штрафа.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03" name="Скругленный прямоугольник 202"/>
            <p:cNvSpPr/>
            <p:nvPr/>
          </p:nvSpPr>
          <p:spPr bwMode="auto">
            <a:xfrm>
              <a:off x="4140000" y="1440720"/>
              <a:ext cx="4806720" cy="143928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9679" tIns="49679" rIns="49679" bIns="49679" numCol="1" spcCol="1440" anchor="ctr">
              <a:noAutofit/>
            </a:bodyPr>
            <a:lstStyle/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В ходе проведения контрольно-надзорных мероприятий выявлено 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</a:rPr>
                <a:t>83 нарушения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 действующего законодательства </a:t>
              </a:r>
              <a:r>
                <a:rPr sz="1800"/>
                <a:t/>
              </a:r>
              <a:br>
                <a:rPr sz="1800"/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в градостроительной деятельности.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04" name="Скругленный прямоугольник 203"/>
            <p:cNvSpPr/>
            <p:nvPr/>
          </p:nvSpPr>
          <p:spPr bwMode="auto">
            <a:xfrm>
              <a:off x="4140000" y="5307120"/>
              <a:ext cx="4806720" cy="76572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9679" tIns="49679" rIns="49679" bIns="49679" numCol="1" spcCol="1440" anchor="ctr">
              <a:noAutofit/>
            </a:bodyPr>
            <a:lstStyle/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r>
                <a:rPr sz="1800"/>
                <a:t/>
              </a:r>
              <a:br>
                <a:rPr sz="1800"/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</a:rPr>
                <a:t>Наложено штрафов на сумму 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</a:rPr>
                <a:t>1641,8 тыс. руб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defTabSz="577800"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205" name="Скругленный прямоугольник 204"/>
            <p:cNvSpPr/>
            <p:nvPr/>
          </p:nvSpPr>
          <p:spPr bwMode="auto">
            <a:xfrm>
              <a:off x="4140000" y="2880000"/>
              <a:ext cx="4806720" cy="10800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9679" tIns="49679" rIns="49679" bIns="49679" numCol="1" spcCol="1440" anchor="ctr">
              <a:noAutofit/>
            </a:bodyPr>
            <a:lstStyle/>
            <a:p>
              <a:pPr algn="just" defTabSz="914400">
                <a:lnSpc>
                  <a:spcPct val="100000"/>
                </a:lnSpc>
                <a:spcBef>
                  <a:spcPts val="1190"/>
                </a:spcBef>
                <a:spcAft>
                  <a:spcPts val="992"/>
                </a:spcAft>
                <a:defRPr/>
              </a:pPr>
              <a:r>
                <a:rPr lang="ru-RU" sz="1800" b="0" strike="noStrike" spc="-1">
                  <a:solidFill>
                    <a:srgbClr val="FFFFFF"/>
                  </a:solidFill>
                  <a:latin typeface="Times New Roman"/>
                </a:rPr>
                <a:t>Выдано </a:t>
              </a:r>
              <a:r>
                <a:rPr lang="ru-RU" sz="1800" b="1" strike="noStrike" spc="-1">
                  <a:solidFill>
                    <a:srgbClr val="FFFFFF"/>
                  </a:solidFill>
                  <a:latin typeface="Times New Roman"/>
                </a:rPr>
                <a:t>11 предписаний</a:t>
              </a:r>
              <a:r>
                <a:rPr lang="ru-RU" sz="1800" b="0" strike="noStrike" spc="-1">
                  <a:solidFill>
                    <a:srgbClr val="FFFFFF"/>
                  </a:solidFill>
                  <a:latin typeface="Times New Roman"/>
                </a:rPr>
                <a:t> об устранении выявленных нарушений.</a:t>
              </a:r>
              <a:endParaRPr lang="ru-RU" sz="1800" b="0" strike="noStrike" spc="-1">
                <a:solidFill>
                  <a:srgbClr val="FFFFFF"/>
                </a:solidFill>
                <a:latin typeface="Open Sans"/>
              </a:endParaRPr>
            </a:p>
          </p:txBody>
        </p:sp>
      </p:grpSp>
      <p:pic>
        <p:nvPicPr>
          <p:cNvPr id="206" name="Picture 3"/>
          <p:cNvPicPr/>
          <p:nvPr/>
        </p:nvPicPr>
        <p:blipFill>
          <a:blip r:embed="rId3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207" name="Picture 4"/>
          <p:cNvPicPr/>
          <p:nvPr/>
        </p:nvPicPr>
        <p:blipFill>
          <a:blip r:embed="rId4"/>
          <a:stretch/>
        </p:blipFill>
        <p:spPr bwMode="auto">
          <a:xfrm>
            <a:off x="0" y="0"/>
            <a:ext cx="9154440" cy="716400"/>
          </a:xfrm>
          <a:prstGeom prst="rect">
            <a:avLst/>
          </a:prstGeom>
          <a:ln w="0">
            <a:noFill/>
          </a:ln>
        </p:spPr>
      </p:pic>
      <p:pic>
        <p:nvPicPr>
          <p:cNvPr id="208" name="Picture 4"/>
          <p:cNvPicPr/>
          <p:nvPr/>
        </p:nvPicPr>
        <p:blipFill>
          <a:blip r:embed="rId5"/>
          <a:stretch/>
        </p:blipFill>
        <p:spPr bwMode="auto">
          <a:xfrm>
            <a:off x="-972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F161C3F8-F13C-466E-82DA-07C034D9A8E4}" type="slidenum">
              <a:rPr/>
              <a:t>17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09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210" name="Picture 4"/>
          <p:cNvPicPr/>
          <p:nvPr/>
        </p:nvPicPr>
        <p:blipFill>
          <a:blip r:embed="rId3"/>
          <a:stretch/>
        </p:blipFill>
        <p:spPr bwMode="auto">
          <a:xfrm>
            <a:off x="828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211" name="TextBox 1"/>
          <p:cNvSpPr/>
          <p:nvPr/>
        </p:nvSpPr>
        <p:spPr bwMode="auto">
          <a:xfrm>
            <a:off x="611640" y="1973520"/>
            <a:ext cx="7919640" cy="54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defRPr/>
            </a:pPr>
            <a:r>
              <a:rPr lang="ru-RU" sz="3000" b="1" strike="noStrike" spc="-1">
                <a:solidFill>
                  <a:schemeClr val="dk1"/>
                </a:solidFill>
                <a:latin typeface="Times New Roman"/>
              </a:rPr>
              <a:t>Спасибо за внимание !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212" name="Picture 2" descr="C:\Users\oplspa\Desktop\ujz3exjx.png"/>
          <p:cNvPicPr/>
          <p:nvPr/>
        </p:nvPicPr>
        <p:blipFill>
          <a:blip r:embed="rId4"/>
          <a:stretch/>
        </p:blipFill>
        <p:spPr bwMode="auto">
          <a:xfrm>
            <a:off x="2229480" y="2565000"/>
            <a:ext cx="4683600" cy="31402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37FAFE86-E2D7-4C57-A0FD-54C179C4EDF4}" type="slidenum">
              <a:rPr/>
              <a:t>18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4" name="Picture 4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35" name="TextBox 30"/>
          <p:cNvSpPr/>
          <p:nvPr/>
        </p:nvSpPr>
        <p:spPr bwMode="auto">
          <a:xfrm>
            <a:off x="50040" y="1367640"/>
            <a:ext cx="90511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</a:rPr>
              <a:t>Контрольно-надзорные мероприятия в рамках федерального государственного строительного надзора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/>
          </p:nvPr>
        </p:nvSpPr>
        <p:spPr bwMode="auto">
          <a:xfrm>
            <a:off x="0" y="1917000"/>
            <a:ext cx="8999280" cy="20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5833" lnSpcReduction="10000"/>
          </a:bodyPr>
          <a:lstStyle/>
          <a:p>
            <a:pPr indent="0" algn="just" defTabSz="914400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0" algn="ctr" defTabSz="914400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I</a:t>
            </a:r>
            <a:r>
              <a:rPr lang="ru-RU" sz="24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24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 квартал 2024 года ОНСОИАЭ Центрального МТУ по надзору </a:t>
            </a:r>
            <a:r>
              <a:rPr sz="2400"/>
              <a:t/>
            </a:r>
            <a:br>
              <a:rPr sz="2400"/>
            </a:b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ЯРБ Ростехнадзора в рамках федерального государственного строительного надзора проведено: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0" algn="just" defTabSz="914400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7" name="Прямоугольник 136"/>
          <p:cNvSpPr/>
          <p:nvPr/>
        </p:nvSpPr>
        <p:spPr bwMode="auto">
          <a:xfrm>
            <a:off x="900000" y="4140000"/>
            <a:ext cx="7379640" cy="562968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26 выездных проверок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75919118" name="Прямоугольник 775919117"/>
          <p:cNvSpPr/>
          <p:nvPr/>
        </p:nvSpPr>
        <p:spPr bwMode="auto">
          <a:xfrm>
            <a:off x="227466" y="5102678"/>
            <a:ext cx="3940589" cy="133452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50000"/>
              </a:lnSpc>
              <a:spcBef>
                <a:spcPts val="878"/>
              </a:spcBef>
              <a:tabLst>
                <a:tab pos="0" algn="l"/>
              </a:tabLst>
              <a:defRPr/>
            </a:pPr>
            <a: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25 выездных проверок </a:t>
            </a:r>
            <a:b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</a:br>
            <a: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по программе проведения проверок</a:t>
            </a:r>
            <a:endParaRPr lang="ru-RU" sz="20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61196886" name="Прямоугольник 1461196885"/>
          <p:cNvSpPr/>
          <p:nvPr/>
        </p:nvSpPr>
        <p:spPr bwMode="auto">
          <a:xfrm>
            <a:off x="4870222" y="5102678"/>
            <a:ext cx="3940589" cy="133452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50000"/>
              </a:lnSpc>
              <a:spcBef>
                <a:spcPts val="878"/>
              </a:spcBef>
              <a:tabLst>
                <a:tab pos="0" algn="l"/>
              </a:tabLst>
              <a:defRPr/>
            </a:pPr>
            <a: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1 выездная проверка </a:t>
            </a:r>
            <a:b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</a:br>
            <a:r>
              <a:rPr lang="ru-RU" sz="20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по истечению срока исполнения предписания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8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39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440000"/>
            <a:ext cx="8228520" cy="29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1. «Центральная клиническая больница с поликлиникой» Управления делами президента Российской Федерации, ул. Маршала Тимошенко, д. 15, г. Москва. Реконструкция радиологического корпуса № 9 с пристройкой блока радиохирургического отделения «Кибер-Нож» и «Томотерапия» и отделения радиоизотопной диагностики и позитронно-эмиссионной томографии (РИД)» </a:t>
            </a:r>
            <a:br>
              <a:rPr lang="ru-RU" sz="2000" b="1" strike="noStrike" spc="-1">
                <a:solidFill>
                  <a:schemeClr val="dk1"/>
                </a:solidFill>
                <a:latin typeface="Times New Roman"/>
              </a:rPr>
            </a:b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(г. Москва, ул. Маршала Тимошенко, д. 15)</a:t>
            </a:r>
            <a:r>
              <a:rPr sz="1800"/>
              <a:t/>
            </a:r>
            <a:br>
              <a:rPr sz="1800"/>
            </a:b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1" name="Скругленный прямоугольник 140"/>
          <p:cNvSpPr/>
          <p:nvPr/>
        </p:nvSpPr>
        <p:spPr bwMode="auto">
          <a:xfrm>
            <a:off x="540000" y="414000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2" name="Скругленный прямоугольник 141"/>
          <p:cNvSpPr/>
          <p:nvPr/>
        </p:nvSpPr>
        <p:spPr bwMode="auto">
          <a:xfrm>
            <a:off x="540000" y="4860000"/>
            <a:ext cx="8099280" cy="63612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  <a:ea typeface="Tahoma"/>
              </a:rPr>
              <a:t>4 нарушения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3" name="Скругленный прямоугольник 142"/>
          <p:cNvSpPr/>
          <p:nvPr/>
        </p:nvSpPr>
        <p:spPr bwMode="auto">
          <a:xfrm>
            <a:off x="519480" y="56307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2"/>
              </a:spcAft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F0FC0939-C92D-410C-B408-6724B61D1DC6}" type="slidenum">
              <a:rPr/>
              <a:t>3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4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45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620000"/>
            <a:ext cx="8228520" cy="26996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2. «Строительство комплекса по переработке радиоактивных отходов, включая проектные и изыскательские работы, на федеральном государственном унитарном предприятии «Объединенный эколого-технологический и научно-исследовательский центр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по</a:t>
            </a: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 обезвреживанию РАО и охране окружающей среды» (г. Сергиев Посад, Московская область)</a:t>
            </a:r>
            <a:r>
              <a:rPr sz="1800"/>
              <a:t/>
            </a:r>
            <a:br>
              <a:rPr sz="1800"/>
            </a:b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7" name="Скругленный прямоугольник 146"/>
          <p:cNvSpPr/>
          <p:nvPr/>
        </p:nvSpPr>
        <p:spPr bwMode="auto">
          <a:xfrm>
            <a:off x="540360" y="45003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 выездные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8" name="Скругленный прямоугольник 147"/>
          <p:cNvSpPr/>
          <p:nvPr/>
        </p:nvSpPr>
        <p:spPr bwMode="auto">
          <a:xfrm>
            <a:off x="540360" y="540000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400"/>
              </a:spcBef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При проведении проверок нарушений не выявлено.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70A22FBF-004D-4D51-BB76-4190E1337F63}" type="slidenum">
              <a:rPr/>
              <a:t>4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9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50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5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061000"/>
            <a:ext cx="8228520" cy="1222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3. «Центр радионуклидной терапии в Липецкой области» (Липецкая область, г. Липецк, ул. Адмирала Макарова)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2" name="Скругленный прямоугольник 151"/>
          <p:cNvSpPr/>
          <p:nvPr/>
        </p:nvSpPr>
        <p:spPr bwMode="auto">
          <a:xfrm>
            <a:off x="560520" y="360000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 2 выездные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проверок, </a:t>
            </a:r>
            <a:br>
              <a:rPr lang="ru-RU" sz="1800" b="0" strike="noStrike" spc="-1">
                <a:solidFill>
                  <a:schemeClr val="dk1"/>
                </a:solidFill>
                <a:latin typeface="Times New Roman"/>
              </a:rPr>
            </a:br>
            <a:r>
              <a:rPr lang="ru-RU" sz="18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1 выездная проверка 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по истечению срока </a:t>
            </a:r>
            <a:r>
              <a:rPr lang="ru-RU" sz="18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исполнения предписания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3" name="Скругленный прямоугольник 152"/>
          <p:cNvSpPr/>
          <p:nvPr/>
        </p:nvSpPr>
        <p:spPr bwMode="auto">
          <a:xfrm>
            <a:off x="560520" y="4320000"/>
            <a:ext cx="8099280" cy="63612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Выявлено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  <a:ea typeface="Tahoma"/>
              </a:rPr>
              <a:t>18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  <a:ea typeface="Tahoma"/>
              </a:rPr>
              <a:t> нарушений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4" name="Скругленный прямоугольник 153"/>
          <p:cNvSpPr/>
          <p:nvPr/>
        </p:nvSpPr>
        <p:spPr bwMode="auto">
          <a:xfrm>
            <a:off x="540000" y="50907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2"/>
              </a:spcAft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Выдано 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2 предписания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CD498F11-D571-49F0-AEFE-88749AE7AFC8}" type="slidenum">
              <a:rPr/>
              <a:t>5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5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56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5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061000"/>
            <a:ext cx="8228520" cy="1222920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ctr" anchorCtr="0" forceAA="0" compatLnSpc="0">
            <a:normAutofit fontScale="90000"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</a:rPr>
              <a:t>4. «Реконструкция зданий 124 и 125 с созданием </a:t>
            </a:r>
            <a:br>
              <a:rPr lang="ru-RU" sz="2400" b="1" strike="noStrike" spc="-1">
                <a:solidFill>
                  <a:schemeClr val="dk1"/>
                </a:solidFill>
                <a:latin typeface="Times New Roman"/>
              </a:rPr>
            </a:br>
            <a:r>
              <a:rPr lang="ru-RU" sz="2400" b="1" strike="noStrike" spc="-1">
                <a:solidFill>
                  <a:schemeClr val="dk1"/>
                </a:solidFill>
                <a:latin typeface="Times New Roman"/>
              </a:rPr>
              <a:t>и размещением испытательных стендов для электрореактивных двигателей и для мощного источника нейтронов» (г. Москва, ТАО, г. Троицк, ул. Пушковых, вл. 12)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 bwMode="auto">
          <a:xfrm>
            <a:off x="540360" y="36003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3 выездные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9" name="Скругленный прямоугольник 158"/>
          <p:cNvSpPr/>
          <p:nvPr/>
        </p:nvSpPr>
        <p:spPr bwMode="auto">
          <a:xfrm>
            <a:off x="560520" y="4320000"/>
            <a:ext cx="8099280" cy="63612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  <a:ea typeface="Tahoma"/>
              </a:rPr>
              <a:t> 17 нарушений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0" name="Скругленный прямоугольник 159"/>
          <p:cNvSpPr/>
          <p:nvPr/>
        </p:nvSpPr>
        <p:spPr bwMode="auto">
          <a:xfrm>
            <a:off x="540000" y="50907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2"/>
              </a:spcAft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Выдано 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</a:rPr>
              <a:t>2 предписания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3D3C8828-B6CB-4750-870F-799731617092}" type="slidenum">
              <a:rPr/>
              <a:t>6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72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73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7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061000"/>
            <a:ext cx="8228520" cy="1222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7. «Экспериментальный зал циклотрона У-400Р на площадке Лаборатории ядерных реакций (ЛЯР) ОИЯИ» (Московская обл., г. Дубна, ул. Жолио Кюри, д. 20, 141980)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5" name="Скругленный прямоугольник 174"/>
          <p:cNvSpPr/>
          <p:nvPr/>
        </p:nvSpPr>
        <p:spPr bwMode="auto">
          <a:xfrm>
            <a:off x="540360" y="360036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 в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6" name="Скругленный прямоугольник 175"/>
          <p:cNvSpPr/>
          <p:nvPr/>
        </p:nvSpPr>
        <p:spPr bwMode="auto">
          <a:xfrm>
            <a:off x="540360" y="4320360"/>
            <a:ext cx="8099280" cy="63612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  <a:ea typeface="Tahoma"/>
              </a:rPr>
              <a:t> 5 нарушений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7" name="Скругленный прямоугольник 176"/>
          <p:cNvSpPr/>
          <p:nvPr/>
        </p:nvSpPr>
        <p:spPr bwMode="auto">
          <a:xfrm>
            <a:off x="519840" y="50911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2"/>
              </a:spcAft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0EE06706-E932-4348-BF86-2D954B1FC941}" type="slidenum">
              <a:rPr/>
              <a:t>7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4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85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</a:rPr>
              <a:t>9. </a:t>
            </a:r>
            <a:r>
              <a:rPr lang="ru-RU" sz="2000" b="1" strike="noStrike" spc="0">
                <a:solidFill>
                  <a:schemeClr val="dk1"/>
                </a:solidFill>
                <a:latin typeface="Times New Roman"/>
              </a:rPr>
              <a:t>«Национальный медицинский исследовательский центр хирургии имени А.В. Вишневского» Министерства здравоохранения Российской Федерации по адресу: Москва, ЦАО, район Замоскворечье, ул. Большая Серпуховская, вл. 27, стр. 1, 3, 4, 6-12, 14, 17, 18, 21» (Российская Федерация, город Москва, внутригородская территория муниципальный округ Замоскворечье, Большая Серпуховская улица, дом 27, строение 2)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7" name="Скругленный прямоугольник 186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Проведено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2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 выездные проверки по программе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8" name="Скругленный прямоугольник 187"/>
          <p:cNvSpPr/>
          <p:nvPr/>
        </p:nvSpPr>
        <p:spPr bwMode="auto">
          <a:xfrm>
            <a:off x="540000" y="4590000"/>
            <a:ext cx="8099280" cy="906119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Выявлено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  <a:ea typeface="Tahoma"/>
              </a:rPr>
              <a:t> 11 нарушений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  <a:ea typeface="Tahoma"/>
              </a:rPr>
              <a:t>, выразившихся в нарушении требований проектной документации (выполнение работ с отклонением от проектной документации),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  <a:ea typeface="Tahoma"/>
                <a:cs typeface="Times New Roman"/>
              </a:rPr>
              <a:t>1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  <a:ea typeface="Tahoma"/>
                <a:cs typeface="Times New Roman"/>
              </a:rPr>
              <a:t>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  <a:ea typeface="Tahoma"/>
                <a:cs typeface="Times New Roman"/>
              </a:rPr>
              <a:t>нарушение</a:t>
            </a:r>
            <a:r>
              <a:rPr sz="180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sz="1800" u="none">
                <a:latin typeface="Times New Roman"/>
                <a:cs typeface="Times New Roman"/>
              </a:rPr>
              <a:t>выразившееся в представлении сведений в искаженном виде</a:t>
            </a:r>
            <a:r>
              <a:rPr lang="ru-RU" sz="1800" u="none">
                <a:latin typeface="Times New Roman"/>
                <a:cs typeface="Times New Roman"/>
              </a:rPr>
              <a:t> </a:t>
            </a:r>
            <a:endParaRPr sz="1800" b="0" u="none" strike="noStrike" spc="-1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89" name="Скругленный прямоугольник 188"/>
          <p:cNvSpPr/>
          <p:nvPr/>
        </p:nvSpPr>
        <p:spPr bwMode="auto">
          <a:xfrm>
            <a:off x="540000" y="549648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1190"/>
              </a:spcBef>
              <a:spcAft>
                <a:spcPts val="992"/>
              </a:spcAft>
              <a:defRPr/>
            </a:pP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Выдано </a:t>
            </a:r>
            <a:r>
              <a:rPr lang="ru-RU" sz="1800" b="1" strike="noStrike" spc="-1">
                <a:solidFill>
                  <a:schemeClr val="dk1"/>
                </a:solidFill>
                <a:latin typeface="Times New Roman"/>
              </a:rPr>
              <a:t>1 предписание</a:t>
            </a:r>
            <a:r>
              <a:rPr lang="ru-RU" sz="1800" b="0" strike="noStrike" spc="-1">
                <a:solidFill>
                  <a:schemeClr val="dk1"/>
                </a:solidFill>
                <a:latin typeface="Times New Roman"/>
              </a:rPr>
              <a:t> об устранении нарушений.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1A177583-3515-4188-8886-9920FFE9A79A}" type="slidenum">
              <a:rPr/>
              <a:t>8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61828807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920" cy="563760"/>
          </a:xfrm>
          <a:prstGeom prst="rect">
            <a:avLst/>
          </a:prstGeom>
          <a:ln w="0">
            <a:noFill/>
          </a:ln>
        </p:spPr>
      </p:pic>
      <p:pic>
        <p:nvPicPr>
          <p:cNvPr id="1107654083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640" cy="1366560"/>
          </a:xfrm>
          <a:prstGeom prst="rect">
            <a:avLst/>
          </a:prstGeom>
          <a:ln w="0">
            <a:noFill/>
          </a:ln>
        </p:spPr>
      </p:pic>
      <p:sp>
        <p:nvSpPr>
          <p:cNvPr id="58511124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1366920"/>
            <a:ext cx="8228520" cy="3132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200" b="1" strike="noStrike" spc="0">
                <a:solidFill>
                  <a:schemeClr val="dk1"/>
                </a:solidFill>
                <a:latin typeface="Times New Roman"/>
              </a:rPr>
              <a:t>10. </a:t>
            </a:r>
            <a:r>
              <a:rPr sz="2000" b="1">
                <a:latin typeface="Times New Roman"/>
                <a:cs typeface="Times New Roman"/>
              </a:rPr>
              <a:t>«Размещение тяжелоионного коллайдера NICA на площадке ЛФВЭ ОИЯИ в г. Дубне с частичной реконструкцией здания № 1» (141980, Московская обл., г. Дубна, ул. Академика Балдина, д. 4</a:t>
            </a:r>
            <a:r>
              <a:rPr lang="ru-RU" sz="2000" b="1" strike="noStrike" spc="0">
                <a:solidFill>
                  <a:schemeClr val="dk1"/>
                </a:solidFill>
                <a:latin typeface="Times New Roman"/>
                <a:cs typeface="Times New Roman"/>
              </a:rPr>
              <a:t>)</a:t>
            </a:r>
            <a:endParaRPr sz="2000" b="1" strike="noStrik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745510053" name="Скругленный прямоугольник 1745510052"/>
          <p:cNvSpPr/>
          <p:nvPr/>
        </p:nvSpPr>
        <p:spPr bwMode="auto">
          <a:xfrm>
            <a:off x="540000" y="4050720"/>
            <a:ext cx="8099280" cy="53928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defRPr/>
            </a:pP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Проведена </a:t>
            </a:r>
            <a:r>
              <a:rPr lang="ru-RU" sz="1800" b="1" strike="noStrike" spc="0">
                <a:solidFill>
                  <a:schemeClr val="dk1"/>
                </a:solidFill>
                <a:latin typeface="Times New Roman"/>
              </a:rPr>
              <a:t>1 выездная проверка по программе</a:t>
            </a:r>
            <a:r>
              <a:rPr lang="ru-RU" sz="1800" b="0" strike="noStrike" spc="0">
                <a:solidFill>
                  <a:schemeClr val="dk1"/>
                </a:solidFill>
                <a:latin typeface="Times New Roman"/>
              </a:rPr>
              <a:t> проведения проверок.</a:t>
            </a: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03631347" name="Скругленный прямоугольник 1603631346"/>
          <p:cNvSpPr/>
          <p:nvPr/>
        </p:nvSpPr>
        <p:spPr bwMode="auto">
          <a:xfrm>
            <a:off x="540000" y="4813526"/>
            <a:ext cx="8099280" cy="682593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При проведении проверок нарушений не выявлено.</a:t>
            </a:r>
            <a:endParaRPr/>
          </a:p>
        </p:txBody>
      </p:sp>
      <p:sp>
        <p:nvSpPr>
          <p:cNvPr id="2020247324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C224B96D-19FE-7B0C-F619-93769A738394}" type="slidenum">
              <a:rPr/>
              <a:t>9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1018</Words>
  <Application>Microsoft Office PowerPoint</Application>
  <DocSecurity>0</DocSecurity>
  <PresentationFormat>Экран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Тема Office</vt:lpstr>
      <vt:lpstr>Тема Office</vt:lpstr>
      <vt:lpstr>Тема Office</vt:lpstr>
      <vt:lpstr>Презентация PowerPoint</vt:lpstr>
      <vt:lpstr>Презентация PowerPoint</vt:lpstr>
      <vt:lpstr>1. «Центральная клиническая больница с поликлиникой» Управления делами президента Российской Федерации, ул. Маршала Тимошенко, д. 15, г. Москва. Реконструкция радиологического корпуса № 9 с пристройкой блока радиохирургического отделения «Кибер-Нож» и «Томотерапия» и отделения радиоизотопной диагностики и позитронно-эмиссионной томографии (РИД)»  (г. Москва, ул. Маршала Тимошенко, д. 15) </vt:lpstr>
      <vt:lpstr>2. «Строительство комплекса по переработке радиоактивных отходов, включая проектные и изыскательские работы, на федеральном государственном унитарном предприятии «Объединенный эколого-технологический и научно-исследовательский центр по обезвреживанию РАО и охране окружающей среды» (г. Сергиев Посад, Московская область) </vt:lpstr>
      <vt:lpstr>3. «Центр радионуклидной терапии в Липецкой области» (Липецкая область, г. Липецк, ул. Адмирала Макарова)</vt:lpstr>
      <vt:lpstr>4. «Реконструкция зданий 124 и 125 с созданием  и размещением испытательных стендов для электрореактивных двигателей и для мощного источника нейтронов» (г. Москва, ТАО, г. Троицк, ул. Пушковых, вл. 12)</vt:lpstr>
      <vt:lpstr>7. «Экспериментальный зал циклотрона У-400Р на площадке Лаборатории ядерных реакций (ЛЯР) ОИЯИ» (Московская обл., г. Дубна, ул. Жолио Кюри, д. 20, 141980)</vt:lpstr>
      <vt:lpstr>9. «Национальный медицинский исследовательский центр хирургии имени А.В. Вишневского» Министерства здравоохранения Российской Федерации по адресу: Москва, ЦАО, район Замоскворечье, ул. Большая Серпуховская, вл. 27, стр. 1, 3, 4, 6-12, 14, 17, 18, 21» (Российская Федерация, город Москва, внутригородская территория муниципальный округ Замоскворечье, Большая Серпуховская улица, дом 27, строение 2)</vt:lpstr>
      <vt:lpstr>10. «Размещение тяжелоионного коллайдера NICA на площадке ЛФВЭ ОИЯИ в г. Дубне с частичной реконструкцией здания № 1» (141980, Московская обл., г. Дубна, ул. Академика Балдина, д. 4)</vt:lpstr>
      <vt:lpstr>11. «Национальный исследовательский центр «Курчатовский институт», г. Москва Строительство 1-ой очереди нанотехнологической лаборатории на базе комплекса зданий научно-технологического центра нанотехнологий, центра синхротронного излучения, специализированного нейтронного центра с их реконструкцией техническое перевооружение здания 348, реконструкция и техническое перевооружение зданий 21А, 21Б, 21В-1, галерей 21А и 21Б, 380, 37/2 и 37/4-1 специализированного синхротронно-нейтронного центра на базе ускорительно-накопительного комплекса «Сибирь» с научными станциями, исследовательского комплекса, материаловедческих защитных камер, горизонтальных каналов реактора «ИР-8» (123182, г. Москва, площадь Академика Курчатова, д. 1)</vt:lpstr>
      <vt:lpstr>12. НИЦ «Курчатовский институт» - ИФВЭ. Реконструкция здания 1 БВ и здания 8 с целью создания экспериментально-клинического комплекса ионной лучевой терапии  на действующем Ускорительном комплексе У-70, г. Протвино, Московская область» (142281, Московская область, Протвино город, Науки площадь, 1)</vt:lpstr>
      <vt:lpstr>13. «Центр доклинических исследований (ЦДИ) ФГБУ «НМИЦ радиологии» Минздрава России»  (Калужская область, Киевское шоссе, 108 км)</vt:lpstr>
      <vt:lpstr>14. «Блок радионуклидного обеспечения  с циклотроном»  (г. Москва, Рублевское шоссе, дом 135)</vt:lpstr>
      <vt:lpstr>15. «Больница с родильным домом,  пос. Коммунарка, поселение Сосенское (1-я и 2-я очереди).  2-я очередь. Этап 7. Корпус 10. Корпус лучевой терапии»  (г. Москва, поселение Сосенское, поселок Коммунарка,  ул. Сосенский Стан, вл. 10/1)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cp:lastModifiedBy>Додонов Михаил Николаевич</cp:lastModifiedBy>
  <cp:revision>448</cp:revision>
  <dcterms:created xsi:type="dcterms:W3CDTF">2015-09-22T06:41:40Z</dcterms:created>
  <dcterms:modified xsi:type="dcterms:W3CDTF">2024-08-20T12:15:51Z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23</vt:i4>
  </property>
  <property fmtid="{D5CDD505-2E9C-101B-9397-08002B2CF9AE}" pid="3" name="PresentationFormat">
    <vt:lpwstr>Экран (4:3)</vt:lpwstr>
  </property>
  <property fmtid="{D5CDD505-2E9C-101B-9397-08002B2CF9AE}" pid="4" name="Slides">
    <vt:i4>23</vt:i4>
  </property>
</Properties>
</file>